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58" r:id="rId13"/>
    <p:sldId id="267" r:id="rId14"/>
    <p:sldId id="268" r:id="rId15"/>
    <p:sldId id="270" r:id="rId16"/>
    <p:sldId id="271" r:id="rId17"/>
    <p:sldId id="272" r:id="rId18"/>
    <p:sldId id="269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05" r:id="rId36"/>
    <p:sldId id="290" r:id="rId37"/>
    <p:sldId id="289" r:id="rId38"/>
    <p:sldId id="291" r:id="rId39"/>
    <p:sldId id="293" r:id="rId40"/>
    <p:sldId id="292" r:id="rId41"/>
    <p:sldId id="299" r:id="rId42"/>
    <p:sldId id="295" r:id="rId43"/>
    <p:sldId id="296" r:id="rId44"/>
    <p:sldId id="297" r:id="rId45"/>
    <p:sldId id="294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731854-B8CD-42F5-88B8-A6010B9670D1}">
          <p14:sldIdLst>
            <p14:sldId id="256"/>
            <p14:sldId id="300"/>
          </p14:sldIdLst>
        </p14:section>
        <p14:section name="1.1操作系统的基本概念" id="{2B04493E-88DB-4C61-B524-EBEA1D27ADA9}">
          <p14:sldIdLst>
            <p14:sldId id="257"/>
            <p14:sldId id="259"/>
            <p14:sldId id="260"/>
            <p14:sldId id="261"/>
            <p14:sldId id="262"/>
            <p14:sldId id="263"/>
            <p14:sldId id="265"/>
            <p14:sldId id="266"/>
            <p14:sldId id="264"/>
          </p14:sldIdLst>
        </p14:section>
        <p14:section name="1.2操作系统发展历史" id="{C77E1EDC-9F30-412A-88AD-6C8844300F68}">
          <p14:sldIdLst>
            <p14:sldId id="258"/>
            <p14:sldId id="267"/>
            <p14:sldId id="268"/>
            <p14:sldId id="270"/>
            <p14:sldId id="271"/>
            <p14:sldId id="272"/>
            <p14:sldId id="269"/>
            <p14:sldId id="274"/>
            <p14:sldId id="273"/>
          </p14:sldIdLst>
        </p14:section>
        <p14:section name="1.3操作系统运行环境" id="{4A7B7025-0F4C-4A9F-A948-803FF58D5717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305"/>
            <p14:sldId id="290"/>
            <p14:sldId id="289"/>
            <p14:sldId id="291"/>
            <p14:sldId id="293"/>
            <p14:sldId id="292"/>
            <p14:sldId id="299"/>
          </p14:sldIdLst>
        </p14:section>
        <p14:section name="操作系统引导" id="{D46D5B67-94EF-485B-A6E2-83D01285E2E0}">
          <p14:sldIdLst>
            <p14:sldId id="295"/>
            <p14:sldId id="296"/>
            <p14:sldId id="297"/>
            <p14:sldId id="294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晚风吹行舟" initials="晚风吹行舟" lastIdx="1" clrIdx="0">
    <p:extLst>
      <p:ext uri="{19B8F6BF-5375-455C-9EA6-DF929625EA0E}">
        <p15:presenceInfo xmlns:p15="http://schemas.microsoft.com/office/powerpoint/2012/main" userId="晚风吹行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5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8-24T03:34:30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11800 11871 0,'0'0'0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8D4B2-B16C-C5FA-8B62-D895D40A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8ADCFE-CA15-E014-0217-5E6455D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BB381-B123-55BE-CC44-B2491588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E2B3A-D676-AFCF-D683-21E976E2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FDB00-D101-E516-BDB0-C05FA38B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89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8A844-4DD9-1148-3D28-6B970CD8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C2D7B2-7187-CD5B-8595-61521F96E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FD686-3419-FDEC-FC74-B1AC2D44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C91E8-1B9B-D179-DF22-D41B7046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FA188-7597-87C7-0956-BFA6A442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2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411885-3EFE-3578-C609-93519E70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C42E9E-3227-86A9-8F3E-49585AD53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3825D-8350-FEFE-DBB0-F57A0888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08BCE-0E93-F03C-C13D-50FAFAA4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7F909-8A78-C216-86A7-09A052B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49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5E047-9A1B-8F42-5E6E-AFA0E4A2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473D3-9174-F65F-5A80-BD5D8593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91FED-6294-D74F-19DD-201CD048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A4E19-7BDA-1C1D-1814-80392523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70F3E-D855-5622-8E44-6807A670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3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6499-88C5-01E5-D604-6C1D88DC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3BEC32-83CA-DA83-9BB1-7A7178B4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749522-954C-F490-4826-DB535CDB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211E8-8F3E-61E2-AE15-1516B3CF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6B0B32-B72C-7E89-3ACB-685DEA18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8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A81FA-19DD-AAAA-FD8C-13A38A98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19314-EE18-E29F-079F-AF742D395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6CD32B-4685-2BC0-A106-C6C52A860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F8CEA-FEEA-5F73-B3DB-9B9EC758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36D5D7-C696-9ACF-747B-0E752E1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C179A-3CAB-17B3-A7C9-0200A5E8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93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89054-3622-CCE6-F5D1-4C490A61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0759FB-AA05-340B-41B0-32056774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72B05-1D53-E65C-1EE9-0844D361C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A367D8-0F83-D617-8446-D27CF04F5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33A0EB-C28B-2DCD-336B-12791B94A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D84DBA-714A-713F-D653-3482CC83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C43669-6FA9-0362-9F60-4307926B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BBE0A7-0574-60CA-FD22-4601E7F0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2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174E4-CB56-AAF9-EAE9-5D1B83E4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D07B2-8E57-1801-E3FC-695B632B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A00E94-7398-AD10-5D32-DF556C1F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0BA3ED-BE9F-9683-88C1-2D8D8458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7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572554-AE38-CC92-FFDA-154061FB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81A52B-1054-6658-8972-0537F9CE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82106E-B858-E02F-46C9-66F7F80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0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71386-A09E-7563-D8DF-A008CD48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AE0FC-4A13-9F3D-F10A-6C4075E5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293A5-08F2-9D3E-8A9E-1AF0E8A49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04FBED-1394-DA39-DE07-3EBD3D2F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FDFF0-684A-1CA6-DE03-2EDA9BD4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10B8A1-E3B5-9606-F3B5-5CF00607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57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69039-77B7-12D5-E5D7-0E43CC9C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68A038-3B8F-1500-64AF-FB8C1EE27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DF1184-C311-EF26-9174-27731590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4E5E0-144B-6CD3-6E69-0B67B967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37D402-98C7-CC93-3EFA-BBCA4A9E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E1D270-63DC-3265-4174-995D50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C85D6A-45E8-E00E-850E-DD4BC310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4C81C-745C-657B-EE28-417E020B3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9D8AD-4A72-7076-7A3D-41362E8A0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A78CC-F1FB-4691-ADDF-ACC8BF03011C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0F838-A126-F242-F5CB-1BA535B6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CE6118-ED05-421E-CD32-74F68DB2D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BD70-4D09-46DC-B15C-69B7E7636B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9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administered\AppData\Local\Temp\wps\INetCache\ce5755521dd0ebe931df3b578915209e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07FC-1D34-F449-5508-D34355BC0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A30BE6-DCEB-8B13-BDE4-30678EC69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7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CE9B6A-AF05-005B-4466-75CBDDD1A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32" y="537370"/>
            <a:ext cx="11072361" cy="1703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6C523D-4E9B-D4B0-DD5B-A17B14DE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2" y="3183372"/>
            <a:ext cx="11209702" cy="21769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BF838A-0C84-9F60-6C6C-789C5B5BBFD5}"/>
              </a:ext>
            </a:extLst>
          </p:cNvPr>
          <p:cNvSpPr txBox="1"/>
          <p:nvPr/>
        </p:nvSpPr>
        <p:spPr>
          <a:xfrm>
            <a:off x="803510" y="5566144"/>
            <a:ext cx="4900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单处理机上并发执行多个程序</a:t>
            </a:r>
            <a:endParaRPr lang="en-US" altLang="zh-CN" sz="2000" dirty="0"/>
          </a:p>
          <a:p>
            <a:r>
              <a:rPr lang="zh-CN" altLang="en-US" sz="2000" dirty="0"/>
              <a:t>引入虚拟内存极大扩充了物理内存</a:t>
            </a:r>
            <a:endParaRPr lang="en-US" altLang="zh-CN" sz="2000" dirty="0"/>
          </a:p>
          <a:p>
            <a:r>
              <a:rPr lang="en-US" altLang="zh-CN" sz="2000" dirty="0" err="1"/>
              <a:t>SPOOLing</a:t>
            </a:r>
            <a:r>
              <a:rPr lang="zh-CN" altLang="en-US" sz="2000" dirty="0"/>
              <a:t>技术将独占设备改造为共享设备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226335-3AB2-B5BE-5DDE-31511922F867}"/>
              </a:ext>
            </a:extLst>
          </p:cNvPr>
          <p:cNvSpPr txBox="1"/>
          <p:nvPr/>
        </p:nvSpPr>
        <p:spPr>
          <a:xfrm>
            <a:off x="632210" y="2438375"/>
            <a:ext cx="502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接口：命令行接口</a:t>
            </a:r>
            <a:r>
              <a:rPr lang="en-US" altLang="zh-CN" sz="2400" dirty="0"/>
              <a:t>/</a:t>
            </a:r>
            <a:r>
              <a:rPr lang="zh-CN" altLang="en-US" sz="2400" dirty="0"/>
              <a:t>图形化接口</a:t>
            </a:r>
          </a:p>
        </p:txBody>
      </p:sp>
    </p:spTree>
    <p:extLst>
      <p:ext uri="{BB962C8B-B14F-4D97-AF65-F5344CB8AC3E}">
        <p14:creationId xmlns:p14="http://schemas.microsoft.com/office/powerpoint/2010/main" val="320429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9203C-3333-7656-ED19-53E8650A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7E01F-554F-88FF-16D6-A289E77C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2014.2 </a:t>
            </a:r>
            <a:r>
              <a:rPr lang="zh-CN" altLang="en-US" dirty="0"/>
              <a:t>并发性</a:t>
            </a:r>
            <a:endParaRPr lang="en-US" altLang="zh-CN" dirty="0"/>
          </a:p>
          <a:p>
            <a:r>
              <a:rPr lang="en-US" altLang="zh-CN" dirty="0"/>
              <a:t>2015.1 </a:t>
            </a:r>
            <a:r>
              <a:rPr lang="zh-CN" altLang="en-US" dirty="0"/>
              <a:t>操作系统</a:t>
            </a:r>
            <a:endParaRPr lang="en-US" altLang="zh-CN" dirty="0"/>
          </a:p>
          <a:p>
            <a:r>
              <a:rPr lang="en-US" altLang="zh-CN" dirty="0"/>
              <a:t>2015.2 </a:t>
            </a:r>
            <a:r>
              <a:rPr lang="zh-CN" altLang="en-US" dirty="0"/>
              <a:t>并行性</a:t>
            </a:r>
            <a:endParaRPr lang="en-US" altLang="zh-CN" dirty="0"/>
          </a:p>
          <a:p>
            <a:r>
              <a:rPr lang="en-US" altLang="zh-CN" dirty="0"/>
              <a:t>2016.1 </a:t>
            </a:r>
            <a:r>
              <a:rPr lang="zh-CN" altLang="en-US" dirty="0"/>
              <a:t>计算机系统资源包括哪些</a:t>
            </a:r>
            <a:endParaRPr lang="en-US" altLang="zh-CN" dirty="0"/>
          </a:p>
          <a:p>
            <a:r>
              <a:rPr lang="en-US" altLang="zh-CN" dirty="0"/>
              <a:t>2017.1 </a:t>
            </a:r>
            <a:r>
              <a:rPr lang="zh-CN" altLang="en-US" dirty="0"/>
              <a:t>存储器管理的主要任务</a:t>
            </a:r>
            <a:endParaRPr lang="en-US" altLang="zh-CN" dirty="0"/>
          </a:p>
          <a:p>
            <a:r>
              <a:rPr lang="en-US" altLang="zh-CN" dirty="0"/>
              <a:t>2018.6</a:t>
            </a:r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C40EB-4F49-5D3F-64BF-303531BD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15831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9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42D206-AE9A-4036-2C49-341B9D823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" y="252153"/>
            <a:ext cx="11321227" cy="277552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F2C9D-F5F4-4E28-56F7-881658E7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3070801"/>
            <a:ext cx="6528435" cy="35331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E10E80-2E1A-1EA7-561D-C29A62C05225}"/>
              </a:ext>
            </a:extLst>
          </p:cNvPr>
          <p:cNvSpPr txBox="1"/>
          <p:nvPr/>
        </p:nvSpPr>
        <p:spPr>
          <a:xfrm>
            <a:off x="7386320" y="381000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注意此时并没有</a:t>
            </a:r>
            <a:r>
              <a:rPr lang="en-US" altLang="zh-CN" sz="2400" dirty="0"/>
              <a:t>OS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587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3FA1F0-76ED-F7DD-2D8F-6479B5BA2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74" y="584936"/>
            <a:ext cx="11628145" cy="16096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C673BA-40AF-3C99-6CE5-8A7E9793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5" y="2150016"/>
            <a:ext cx="11694242" cy="26556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839DDD-6C49-2889-107B-3DAD1483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2" y="4757346"/>
            <a:ext cx="11400008" cy="19990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48E6B0-5072-1026-A4C6-0377D440FAB7}"/>
              </a:ext>
            </a:extLst>
          </p:cNvPr>
          <p:cNvSpPr txBox="1"/>
          <p:nvPr/>
        </p:nvSpPr>
        <p:spPr>
          <a:xfrm>
            <a:off x="3556000" y="222504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引入了</a:t>
            </a:r>
            <a:r>
              <a:rPr lang="en-US" altLang="zh-CN" sz="2000" dirty="0"/>
              <a:t>OS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148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F67A5A-8A12-4C8A-7688-5D2E0691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9" y="880818"/>
            <a:ext cx="11862212" cy="246970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0F7E07-CB15-1C0D-AE2E-C9DFD7F1BFE8}"/>
              </a:ext>
            </a:extLst>
          </p:cNvPr>
          <p:cNvSpPr txBox="1"/>
          <p:nvPr/>
        </p:nvSpPr>
        <p:spPr>
          <a:xfrm>
            <a:off x="3352800" y="27432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多道程序设计的概念和优点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0A6622-5324-8944-15A2-9E85953B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1" y="5408886"/>
            <a:ext cx="11856720" cy="12366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FD6239-746E-48D1-B6C0-A1070040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9" y="3427657"/>
            <a:ext cx="10453536" cy="19368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7D37A3-756C-11D7-B024-13B05BAFEDD6}"/>
              </a:ext>
            </a:extLst>
          </p:cNvPr>
          <p:cNvSpPr txBox="1"/>
          <p:nvPr/>
        </p:nvSpPr>
        <p:spPr>
          <a:xfrm>
            <a:off x="7223760" y="3495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多道程序设计的特点</a:t>
            </a:r>
          </a:p>
        </p:txBody>
      </p:sp>
    </p:spTree>
    <p:extLst>
      <p:ext uri="{BB962C8B-B14F-4D97-AF65-F5344CB8AC3E}">
        <p14:creationId xmlns:p14="http://schemas.microsoft.com/office/powerpoint/2010/main" val="5731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2E3151-D762-FD2B-5640-3C1BA4B23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98" y="398232"/>
            <a:ext cx="10794711" cy="2121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7DE5FF-BF84-EE37-2E92-8E1265B5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4" y="3030152"/>
            <a:ext cx="11673049" cy="22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0EABAA-3AC4-96A4-4D16-D1952C3D7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78" y="765256"/>
            <a:ext cx="11954418" cy="226242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62BEC2-D082-85D9-7A07-1A28A5458462}"/>
              </a:ext>
            </a:extLst>
          </p:cNvPr>
          <p:cNvSpPr txBox="1"/>
          <p:nvPr/>
        </p:nvSpPr>
        <p:spPr>
          <a:xfrm>
            <a:off x="101600" y="3310408"/>
            <a:ext cx="116749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分时操作系统以多道程序设计系统为基础，但它不同于多道程序设计系统</a:t>
            </a:r>
            <a:endParaRPr lang="en-US" altLang="zh-CN" sz="2800" dirty="0"/>
          </a:p>
          <a:p>
            <a:r>
              <a:rPr lang="zh-CN" altLang="en-US" sz="2800" dirty="0"/>
              <a:t>分时系统重点实现人机交互，即：当用户在自己的终端上键入命令时，</a:t>
            </a:r>
            <a:endParaRPr lang="en-US" altLang="zh-CN" sz="2800" dirty="0"/>
          </a:p>
          <a:p>
            <a:r>
              <a:rPr lang="zh-CN" altLang="en-US" sz="2800" dirty="0"/>
              <a:t>系统应能及时接收并处理该命令。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27BD62-3F0E-7003-F533-3CF1A0D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1" y="4940250"/>
            <a:ext cx="11564417" cy="1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A8B903-FFFD-4628-03CC-6E8ECB6FC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2440"/>
            <a:ext cx="12025357" cy="3576920"/>
          </a:xfrm>
        </p:spPr>
      </p:pic>
    </p:spTree>
    <p:extLst>
      <p:ext uri="{BB962C8B-B14F-4D97-AF65-F5344CB8AC3E}">
        <p14:creationId xmlns:p14="http://schemas.microsoft.com/office/powerpoint/2010/main" val="133870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73EB50-9F30-659D-ED77-0A13B179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06" y="0"/>
            <a:ext cx="11351134" cy="6861890"/>
          </a:xfrm>
        </p:spPr>
      </p:pic>
    </p:spTree>
    <p:extLst>
      <p:ext uri="{BB962C8B-B14F-4D97-AF65-F5344CB8AC3E}">
        <p14:creationId xmlns:p14="http://schemas.microsoft.com/office/powerpoint/2010/main" val="324083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79680A-94E9-834D-11FB-A1B9CD8E70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整个操作系统发展的动力：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不断提高计算机资源的利用率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方便用户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器件不断更新迭代</a:t>
            </a:r>
          </a:p>
        </p:txBody>
      </p:sp>
    </p:spTree>
    <p:extLst>
      <p:ext uri="{BB962C8B-B14F-4D97-AF65-F5344CB8AC3E}">
        <p14:creationId xmlns:p14="http://schemas.microsoft.com/office/powerpoint/2010/main" val="372358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791FF-92F1-C1C4-BAED-08C9CE55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6D072-58DE-27F2-CBC7-EA979841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操作系统的基本概念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操作系统发展历史</a:t>
            </a:r>
            <a:endParaRPr lang="en-US" altLang="zh-CN" dirty="0"/>
          </a:p>
          <a:p>
            <a:r>
              <a:rPr lang="en-US" altLang="zh-CN" dirty="0"/>
              <a:t>1.3</a:t>
            </a:r>
            <a:r>
              <a:rPr lang="zh-CN" altLang="en-US" dirty="0"/>
              <a:t>操作系统的运行环境</a:t>
            </a:r>
          </a:p>
        </p:txBody>
      </p:sp>
    </p:spTree>
    <p:extLst>
      <p:ext uri="{BB962C8B-B14F-4D97-AF65-F5344CB8AC3E}">
        <p14:creationId xmlns:p14="http://schemas.microsoft.com/office/powerpoint/2010/main" val="184068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BC4BE-E94F-425C-1A9C-702A1A0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BE868-AE75-F1B8-4095-BE310D18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2012.2 </a:t>
            </a:r>
            <a:r>
              <a:rPr lang="zh-CN" altLang="en-US" dirty="0"/>
              <a:t>多道程序设计的概念与优点</a:t>
            </a:r>
            <a:endParaRPr lang="en-US" altLang="zh-CN" dirty="0"/>
          </a:p>
          <a:p>
            <a:r>
              <a:rPr lang="en-US" altLang="zh-CN" dirty="0"/>
              <a:t>2014.5 </a:t>
            </a:r>
            <a:r>
              <a:rPr lang="zh-CN" altLang="en-US" dirty="0"/>
              <a:t>多道程序设计的好处</a:t>
            </a:r>
            <a:endParaRPr lang="en-US" altLang="zh-CN" dirty="0"/>
          </a:p>
          <a:p>
            <a:r>
              <a:rPr lang="en-US" altLang="zh-CN" dirty="0"/>
              <a:t>2015.13</a:t>
            </a:r>
            <a:r>
              <a:rPr lang="zh-CN" altLang="en-US" dirty="0"/>
              <a:t>多道批处理系统下进程调度计算</a:t>
            </a:r>
            <a:endParaRPr lang="en-US" altLang="zh-CN" dirty="0"/>
          </a:p>
          <a:p>
            <a:r>
              <a:rPr lang="en-US" altLang="zh-CN" dirty="0"/>
              <a:t>2018.20 </a:t>
            </a:r>
            <a:r>
              <a:rPr lang="zh-CN" altLang="en-US" dirty="0"/>
              <a:t>多道批处理系统下进程调度计算</a:t>
            </a:r>
          </a:p>
        </p:txBody>
      </p:sp>
    </p:spTree>
    <p:extLst>
      <p:ext uri="{BB962C8B-B14F-4D97-AF65-F5344CB8AC3E}">
        <p14:creationId xmlns:p14="http://schemas.microsoft.com/office/powerpoint/2010/main" val="328790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1FC088-7565-9AE2-D03F-CD5B812DE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56" r="1556" b="27564"/>
          <a:stretch/>
        </p:blipFill>
        <p:spPr>
          <a:xfrm>
            <a:off x="478465" y="457198"/>
            <a:ext cx="10976785" cy="2147777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19073F-8E3D-4635-8536-4696F41C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8" t="-353" r="42954" b="58835"/>
          <a:stretch/>
        </p:blipFill>
        <p:spPr>
          <a:xfrm>
            <a:off x="8078950" y="3498110"/>
            <a:ext cx="3977201" cy="24454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71C8DB-EA37-AFF8-08EB-56A58C2AE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274"/>
          <a:stretch/>
        </p:blipFill>
        <p:spPr>
          <a:xfrm>
            <a:off x="0" y="3636335"/>
            <a:ext cx="3825462" cy="2626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26A98C6-5EAF-CEEA-E0D2-B5D1BE83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698" y="3481227"/>
            <a:ext cx="3258050" cy="31109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4DD7C3A-D4FD-7130-3749-10F2D9AD5F82}"/>
              </a:ext>
            </a:extLst>
          </p:cNvPr>
          <p:cNvSpPr txBox="1"/>
          <p:nvPr/>
        </p:nvSpPr>
        <p:spPr>
          <a:xfrm>
            <a:off x="393405" y="2987748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程序</a:t>
            </a:r>
            <a:r>
              <a:rPr lang="en-US" altLang="zh-CN" sz="2400" dirty="0"/>
              <a:t>/</a:t>
            </a:r>
            <a:r>
              <a:rPr lang="zh-CN" altLang="en-US" sz="2400" dirty="0"/>
              <a:t>高级编程语言代码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30BFB-6C1C-1EAB-5D37-96589E8139B7}"/>
              </a:ext>
            </a:extLst>
          </p:cNvPr>
          <p:cNvSpPr txBox="1"/>
          <p:nvPr/>
        </p:nvSpPr>
        <p:spPr>
          <a:xfrm>
            <a:off x="4713769" y="285306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汇编编程语言代码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2D5567-125C-D9CE-C0EA-0B1C820AB798}"/>
              </a:ext>
            </a:extLst>
          </p:cNvPr>
          <p:cNvSpPr txBox="1"/>
          <p:nvPr/>
        </p:nvSpPr>
        <p:spPr>
          <a:xfrm>
            <a:off x="701748" y="626257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第三章还会详细讲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5ACC7A-42CE-6AE1-D213-02C0BF99CFC3}"/>
              </a:ext>
            </a:extLst>
          </p:cNvPr>
          <p:cNvSpPr txBox="1"/>
          <p:nvPr/>
        </p:nvSpPr>
        <p:spPr>
          <a:xfrm>
            <a:off x="8246689" y="2943917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二进制代码</a:t>
            </a:r>
            <a:r>
              <a:rPr lang="en-US" altLang="zh-CN" sz="2400" dirty="0"/>
              <a:t>/CPU</a:t>
            </a:r>
            <a:r>
              <a:rPr lang="zh-CN" altLang="en-US" sz="2400" dirty="0"/>
              <a:t>认识的指令</a:t>
            </a:r>
          </a:p>
        </p:txBody>
      </p:sp>
    </p:spTree>
    <p:extLst>
      <p:ext uri="{BB962C8B-B14F-4D97-AF65-F5344CB8AC3E}">
        <p14:creationId xmlns:p14="http://schemas.microsoft.com/office/powerpoint/2010/main" val="124941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75416722-A5AF-5DFC-89B4-1ADD8A92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09" y="698572"/>
            <a:ext cx="4806001" cy="551425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C970F28-2EC1-C2BB-E3A4-49470C2D7F98}"/>
              </a:ext>
            </a:extLst>
          </p:cNvPr>
          <p:cNvCxnSpPr>
            <a:cxnSpLocks/>
          </p:cNvCxnSpPr>
          <p:nvPr/>
        </p:nvCxnSpPr>
        <p:spPr>
          <a:xfrm>
            <a:off x="4327451" y="1241722"/>
            <a:ext cx="24549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07A24-F78D-140F-9BDB-F43C57A8E795}"/>
              </a:ext>
            </a:extLst>
          </p:cNvPr>
          <p:cNvSpPr txBox="1"/>
          <p:nvPr/>
        </p:nvSpPr>
        <p:spPr>
          <a:xfrm>
            <a:off x="7113182" y="10313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内核程序</a:t>
            </a: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9F00B9F-F457-60CA-225F-3DE936C4BA3D}"/>
              </a:ext>
            </a:extLst>
          </p:cNvPr>
          <p:cNvSpPr/>
          <p:nvPr/>
        </p:nvSpPr>
        <p:spPr>
          <a:xfrm>
            <a:off x="5390707" y="1605516"/>
            <a:ext cx="1371600" cy="438061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77BE4-B209-D665-40FE-2BEAE75D3EDF}"/>
              </a:ext>
            </a:extLst>
          </p:cNvPr>
          <p:cNvSpPr txBox="1"/>
          <p:nvPr/>
        </p:nvSpPr>
        <p:spPr>
          <a:xfrm>
            <a:off x="6989137" y="352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用户程序</a:t>
            </a:r>
          </a:p>
        </p:txBody>
      </p:sp>
    </p:spTree>
    <p:extLst>
      <p:ext uri="{BB962C8B-B14F-4D97-AF65-F5344CB8AC3E}">
        <p14:creationId xmlns:p14="http://schemas.microsoft.com/office/powerpoint/2010/main" val="283508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F69B5A-5A0C-F0FE-F8FE-72C160B9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4" y="619934"/>
            <a:ext cx="10148288" cy="868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42DE19-52AD-DFF4-6E07-859DFC74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2" y="1613370"/>
            <a:ext cx="10131252" cy="8321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9DA0C2-B46D-3296-79E7-C85B15AA1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8" t="-353" r="42954" b="58835"/>
          <a:stretch/>
        </p:blipFill>
        <p:spPr>
          <a:xfrm>
            <a:off x="540465" y="2838891"/>
            <a:ext cx="4651595" cy="28601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37DD75-F0D9-4B3A-5EDC-D7D3B601BAC8}"/>
              </a:ext>
            </a:extLst>
          </p:cNvPr>
          <p:cNvSpPr txBox="1"/>
          <p:nvPr/>
        </p:nvSpPr>
        <p:spPr>
          <a:xfrm>
            <a:off x="6209413" y="339178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系统调用：可以把他理解为内核程序。</a:t>
            </a:r>
            <a:endParaRPr lang="en-US" altLang="zh-CN" sz="2400" dirty="0"/>
          </a:p>
          <a:p>
            <a:r>
              <a:rPr lang="zh-CN" altLang="en-US" sz="2400" dirty="0"/>
              <a:t>即一个操作系统提供的函数，函数接受</a:t>
            </a:r>
            <a:endParaRPr lang="en-US" altLang="zh-CN" sz="2400" dirty="0"/>
          </a:p>
          <a:p>
            <a:r>
              <a:rPr lang="zh-CN" altLang="en-US" sz="2400" dirty="0"/>
              <a:t>一些参数来执行特定的任务。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21D65E-CBDE-EB2A-B395-E4ED76E12F2E}"/>
              </a:ext>
            </a:extLst>
          </p:cNvPr>
          <p:cNvSpPr txBox="1"/>
          <p:nvPr/>
        </p:nvSpPr>
        <p:spPr>
          <a:xfrm>
            <a:off x="7581014" y="19776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内存分配</a:t>
            </a:r>
          </a:p>
        </p:txBody>
      </p:sp>
    </p:spTree>
    <p:extLst>
      <p:ext uri="{BB962C8B-B14F-4D97-AF65-F5344CB8AC3E}">
        <p14:creationId xmlns:p14="http://schemas.microsoft.com/office/powerpoint/2010/main" val="49998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1AAC53-1BC5-6941-EA10-3F19E6D3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07" y="385891"/>
            <a:ext cx="7523060" cy="204896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4E467F-1932-4C68-457C-B92CBECDD832}"/>
              </a:ext>
            </a:extLst>
          </p:cNvPr>
          <p:cNvSpPr txBox="1"/>
          <p:nvPr/>
        </p:nvSpPr>
        <p:spPr>
          <a:xfrm>
            <a:off x="212651" y="2562447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动态分配内存放在堆里面（注意这里的堆不是指数据结构的堆）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C87F0CB7-6BB8-4075-45A5-DDDB5598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7" y="3115341"/>
            <a:ext cx="3261950" cy="3742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DA4E3A-B0A0-41D8-D99D-E31D1219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31" y="3721588"/>
            <a:ext cx="8145742" cy="18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9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27B36-DD5C-E23B-1F65-4282B298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5" y="287080"/>
            <a:ext cx="10515600" cy="1325563"/>
          </a:xfrm>
        </p:spPr>
        <p:txBody>
          <a:bodyPr/>
          <a:lstStyle/>
          <a:p>
            <a:r>
              <a:rPr lang="zh-CN" altLang="en-US" dirty="0"/>
              <a:t>系统调用</a:t>
            </a:r>
            <a:r>
              <a:rPr lang="en-US" altLang="zh-CN" dirty="0" err="1"/>
              <a:t>sbrk</a:t>
            </a:r>
            <a:r>
              <a:rPr lang="zh-CN" altLang="en-US" dirty="0"/>
              <a:t>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BC286-5313-07BF-1259-9A0B10C7C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968" y="1661355"/>
            <a:ext cx="9760104" cy="4728811"/>
          </a:xfrm>
        </p:spPr>
      </p:pic>
    </p:spTree>
    <p:extLst>
      <p:ext uri="{BB962C8B-B14F-4D97-AF65-F5344CB8AC3E}">
        <p14:creationId xmlns:p14="http://schemas.microsoft.com/office/powerpoint/2010/main" val="2886657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DAE546-C980-EB6B-6D63-AC21DE051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187" y="331035"/>
            <a:ext cx="7513297" cy="625048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7B62C58D-328C-85B8-D4FB-5FBCAB76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9360"/>
            <a:ext cx="6976518" cy="19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3343AF-F368-B338-FD84-4650A1C5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3" y="255470"/>
            <a:ext cx="11903323" cy="178598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98D2E-BED4-8B34-21BE-4688D4F0C3C4}"/>
              </a:ext>
            </a:extLst>
          </p:cNvPr>
          <p:cNvSpPr txBox="1"/>
          <p:nvPr/>
        </p:nvSpPr>
        <p:spPr>
          <a:xfrm>
            <a:off x="584790" y="2115879"/>
            <a:ext cx="1092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CPU</a:t>
            </a:r>
            <a:r>
              <a:rPr lang="zh-CN" altLang="en-US" sz="2400" dirty="0"/>
              <a:t>内部的小开关？</a:t>
            </a:r>
            <a:r>
              <a:rPr lang="en-US" altLang="zh-CN" sz="2400" dirty="0"/>
              <a:t>——</a:t>
            </a:r>
            <a:r>
              <a:rPr lang="zh-CN" altLang="en-US" sz="2400" dirty="0"/>
              <a:t>寄存器，所以说改变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的运行模式</a:t>
            </a:r>
            <a:r>
              <a:rPr lang="en-US" altLang="zh-CN" sz="2400" dirty="0"/>
              <a:t>/</a:t>
            </a:r>
            <a:r>
              <a:rPr lang="zh-CN" altLang="en-US" sz="2400" dirty="0"/>
              <a:t>或者说切换</a:t>
            </a:r>
            <a:r>
              <a:rPr lang="en-US" altLang="zh-CN" sz="2400" dirty="0"/>
              <a:t>CPU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r>
              <a:rPr lang="zh-CN" altLang="en-US" sz="2400" dirty="0"/>
              <a:t>状态，本质上修改了</a:t>
            </a:r>
            <a:r>
              <a:rPr lang="en-US" altLang="zh-CN" sz="2400" dirty="0"/>
              <a:t>CPU</a:t>
            </a:r>
            <a:r>
              <a:rPr lang="zh-CN" altLang="en-US" sz="2400" dirty="0"/>
              <a:t>内的一个寄存器。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571EB7F9-39FC-55F3-1C36-8EDE186E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7" y="3489731"/>
            <a:ext cx="6361957" cy="31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2BA31D-C725-10B1-A2A4-CEF3A82D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36" y="2700170"/>
            <a:ext cx="5242720" cy="11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51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C8E25A-C31A-7732-0A17-F0A1E42E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510" y="960776"/>
            <a:ext cx="10732753" cy="15485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C9B44B-AE0B-FFB5-91CB-40ADA8A690B6}"/>
              </a:ext>
            </a:extLst>
          </p:cNvPr>
          <p:cNvSpPr txBox="1"/>
          <p:nvPr/>
        </p:nvSpPr>
        <p:spPr>
          <a:xfrm>
            <a:off x="489098" y="297711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2022</a:t>
            </a:r>
            <a:r>
              <a:rPr lang="zh-CN" altLang="en-US" sz="2800" dirty="0"/>
              <a:t>真题</a:t>
            </a:r>
          </a:p>
        </p:txBody>
      </p:sp>
    </p:spTree>
    <p:extLst>
      <p:ext uri="{BB962C8B-B14F-4D97-AF65-F5344CB8AC3E}">
        <p14:creationId xmlns:p14="http://schemas.microsoft.com/office/powerpoint/2010/main" val="723928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C65C57-D32C-8ABF-D728-476F61F2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520" y="378958"/>
            <a:ext cx="10907564" cy="23429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22D0C4-8B64-B0BF-B940-08B24358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466"/>
            <a:ext cx="5553857" cy="2515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75D9F0-8074-988B-54EB-ACE6BC6A2D38}"/>
              </a:ext>
            </a:extLst>
          </p:cNvPr>
          <p:cNvPicPr/>
          <p:nvPr/>
        </p:nvPicPr>
        <p:blipFill rotWithShape="1">
          <a:blip r:embed="rId4" r:link="rId5"/>
          <a:srcRect l="2422" t="22526" r="21531"/>
          <a:stretch>
            <a:fillRect/>
          </a:stretch>
        </p:blipFill>
        <p:spPr>
          <a:xfrm>
            <a:off x="5706139" y="3338623"/>
            <a:ext cx="6485861" cy="305415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3140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110CC-8994-C82C-0BD9-9601D271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80645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BFB06-A3F1-349E-112F-0EAD1993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429385"/>
            <a:ext cx="10515600" cy="3813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dirty="0">
                <a:solidFill>
                  <a:srgbClr val="00B050"/>
                </a:solidFill>
                <a:effectLst/>
                <a:latin typeface="MicrosoftYaHei"/>
              </a:rPr>
              <a:t>操作系统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是指</a:t>
            </a:r>
            <a:endParaRPr lang="en-US" altLang="zh-CN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控制和管理整个计算机系统的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YaHei"/>
              </a:rPr>
              <a:t>硬件与软件资源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</a:t>
            </a:r>
            <a:endParaRPr lang="en-US" altLang="zh-CN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合理地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YaHei"/>
              </a:rPr>
              <a:t>组织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YaHei"/>
              </a:rPr>
              <a:t>调度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计算机的工作与资源的分配，</a:t>
            </a:r>
            <a:endParaRPr lang="en-US" altLang="zh-CN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进而为用户和其他软件提供方便接口与环境的程序的集合。</a:t>
            </a:r>
            <a:r>
              <a:rPr lang="zh-CN" altLang="en-US" sz="4000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83CC3-4AB5-2519-51D4-2100385D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3" y="3774326"/>
            <a:ext cx="6058847" cy="2910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F777DF-514D-579E-859A-F75100B2DF7E}"/>
              </a:ext>
            </a:extLst>
          </p:cNvPr>
          <p:cNvSpPr txBox="1"/>
          <p:nvPr/>
        </p:nvSpPr>
        <p:spPr>
          <a:xfrm>
            <a:off x="6380480" y="4003040"/>
            <a:ext cx="5374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调度：进程调度，作业调度，中级调度</a:t>
            </a:r>
            <a:endParaRPr lang="en-US" altLang="zh-CN" sz="2400" dirty="0"/>
          </a:p>
          <a:p>
            <a:r>
              <a:rPr lang="zh-CN" altLang="en-US" sz="2400" dirty="0"/>
              <a:t>内存：合理组织内存，方便应用程序和用户使用。</a:t>
            </a:r>
            <a:endParaRPr lang="en-US" altLang="zh-CN" sz="2400" dirty="0"/>
          </a:p>
          <a:p>
            <a:r>
              <a:rPr lang="zh-CN" altLang="en-US" sz="2400" dirty="0"/>
              <a:t>文件：合理的组织文件的存储。</a:t>
            </a:r>
            <a:endParaRPr lang="en-US" altLang="zh-CN" sz="2400" dirty="0"/>
          </a:p>
          <a:p>
            <a:r>
              <a:rPr lang="en-US" altLang="zh-CN" sz="2400" dirty="0"/>
              <a:t>IO</a:t>
            </a:r>
            <a:r>
              <a:rPr lang="zh-CN" altLang="en-US" sz="2400" dirty="0"/>
              <a:t>：合理分配</a:t>
            </a:r>
            <a:r>
              <a:rPr lang="en-US" altLang="zh-CN" sz="2400" dirty="0"/>
              <a:t>IO</a:t>
            </a:r>
            <a:r>
              <a:rPr lang="zh-CN" altLang="en-US" sz="2400" dirty="0"/>
              <a:t>，提高</a:t>
            </a:r>
            <a:r>
              <a:rPr lang="en-US" altLang="zh-CN" sz="2400" dirty="0"/>
              <a:t>IO</a:t>
            </a:r>
            <a:r>
              <a:rPr lang="zh-CN" altLang="en-US" sz="2400" dirty="0"/>
              <a:t>设备利用率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3361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972580-512B-0B81-0056-C778FC16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78" y="185723"/>
            <a:ext cx="11309257" cy="214280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7CD3E0-DAFC-3228-355B-B7EC0FFF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3" y="2918446"/>
            <a:ext cx="11164947" cy="27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9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ADDE53-19F4-5292-AF5B-B3A1C3D02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54" y="299085"/>
            <a:ext cx="10526450" cy="33691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9012BD-58C4-8FF0-4E96-6CA7F8E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69" y="3935977"/>
            <a:ext cx="10722207" cy="2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10412-17B2-4A70-20D8-7FE4836A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中断和异常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B331F9-B80F-C506-7524-2C17A46DC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86" y="1764740"/>
            <a:ext cx="10976495" cy="4625427"/>
          </a:xfrm>
        </p:spPr>
      </p:pic>
    </p:spTree>
    <p:extLst>
      <p:ext uri="{BB962C8B-B14F-4D97-AF65-F5344CB8AC3E}">
        <p14:creationId xmlns:p14="http://schemas.microsoft.com/office/powerpoint/2010/main" val="1518235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1B507-B206-7E1C-5C3A-714F0F29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中断和异常的定义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6F1E6D-712A-BEDA-D52B-56BED4112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63" y="2063109"/>
            <a:ext cx="11441324" cy="3752900"/>
          </a:xfrm>
        </p:spPr>
      </p:pic>
    </p:spTree>
    <p:extLst>
      <p:ext uri="{BB962C8B-B14F-4D97-AF65-F5344CB8AC3E}">
        <p14:creationId xmlns:p14="http://schemas.microsoft.com/office/powerpoint/2010/main" val="217809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6EECA7-034A-0DAC-D7F8-303F3A20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" y="549486"/>
            <a:ext cx="11266967" cy="164082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CBC05B-6ADE-F3EB-DD48-319F23FD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5" y="2237933"/>
            <a:ext cx="11439445" cy="12422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68B26B-D145-0D77-72C5-C4F94F25BE0A}"/>
              </a:ext>
            </a:extLst>
          </p:cNvPr>
          <p:cNvSpPr txBox="1"/>
          <p:nvPr/>
        </p:nvSpPr>
        <p:spPr>
          <a:xfrm>
            <a:off x="3859619" y="405100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详见图片</a:t>
            </a:r>
          </a:p>
        </p:txBody>
      </p:sp>
    </p:spTree>
    <p:extLst>
      <p:ext uri="{BB962C8B-B14F-4D97-AF65-F5344CB8AC3E}">
        <p14:creationId xmlns:p14="http://schemas.microsoft.com/office/powerpoint/2010/main" val="3981415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A7C0EA-06AD-E90B-F2DF-F7C037E5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09982"/>
            <a:ext cx="12095947" cy="5046318"/>
          </a:xfrm>
        </p:spPr>
      </p:pic>
    </p:spTree>
    <p:extLst>
      <p:ext uri="{BB962C8B-B14F-4D97-AF65-F5344CB8AC3E}">
        <p14:creationId xmlns:p14="http://schemas.microsoft.com/office/powerpoint/2010/main" val="991963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35129B-364E-DD93-6E37-8C015B8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6" y="461463"/>
            <a:ext cx="10620108" cy="58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40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DC844-041E-925F-03C1-5028EC7A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B580E1-4B93-D34A-4E17-DD2BB10E2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021" y="1705349"/>
            <a:ext cx="10295956" cy="57001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309225-2597-C70D-D75F-DAD04E744BBA}"/>
              </a:ext>
            </a:extLst>
          </p:cNvPr>
          <p:cNvSpPr txBox="1"/>
          <p:nvPr/>
        </p:nvSpPr>
        <p:spPr>
          <a:xfrm>
            <a:off x="712382" y="2966484"/>
            <a:ext cx="9682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在单处理机系统中，操作的“原子</a:t>
            </a:r>
            <a:r>
              <a:rPr lang="en-US" altLang="zh-CN" sz="2800" dirty="0"/>
              <a:t>”</a:t>
            </a:r>
            <a:r>
              <a:rPr lang="zh-CN" altLang="en-US" sz="2800" dirty="0"/>
              <a:t>性可以通过</a:t>
            </a:r>
            <a:r>
              <a:rPr lang="en-US" altLang="zh-CN" sz="2800" dirty="0"/>
              <a:t>_________</a:t>
            </a:r>
            <a:r>
              <a:rPr lang="zh-CN" altLang="en-US" sz="2800" dirty="0"/>
              <a:t>来实现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B19FAD-EAA1-3A2B-8327-A4767343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9" y="4655361"/>
            <a:ext cx="11135996" cy="87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598304-FDDB-8C89-ABC9-11D33606517E}"/>
                  </a:ext>
                </a:extLst>
              </p14:cNvPr>
              <p14:cNvContentPartPr/>
              <p14:nvPr/>
            </p14:nvContentPartPr>
            <p14:xfrm>
              <a:off x="4248000" y="427356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598304-FDDB-8C89-ABC9-11D3360651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8640" y="4264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781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065CE-7543-DCD0-FF2D-210E41A4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0197C5-1403-3C40-91CA-F288410F9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24" y="1833145"/>
            <a:ext cx="11018743" cy="4588920"/>
          </a:xfrm>
        </p:spPr>
      </p:pic>
    </p:spTree>
    <p:extLst>
      <p:ext uri="{BB962C8B-B14F-4D97-AF65-F5344CB8AC3E}">
        <p14:creationId xmlns:p14="http://schemas.microsoft.com/office/powerpoint/2010/main" val="2812430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F496D9-0D88-8D75-878F-EFBABBF1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41" y="1295352"/>
            <a:ext cx="11965866" cy="3946500"/>
          </a:xfrm>
        </p:spPr>
      </p:pic>
    </p:spTree>
    <p:extLst>
      <p:ext uri="{BB962C8B-B14F-4D97-AF65-F5344CB8AC3E}">
        <p14:creationId xmlns:p14="http://schemas.microsoft.com/office/powerpoint/2010/main" val="9306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E8C27-FD0C-299C-857B-3CA22B500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80" y="762001"/>
            <a:ext cx="10515600" cy="94487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操作系统的四大特征（特性）</a:t>
            </a:r>
            <a:br>
              <a:rPr lang="en-US" altLang="zh-CN" dirty="0"/>
            </a:br>
            <a:r>
              <a:rPr lang="zh-CN" altLang="en-US" sz="3600" dirty="0"/>
              <a:t>并发 共享 虚拟 异步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A0245-D6C9-2C2B-2F12-F77D3BA5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6529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并发是指两个或多个事件在同一时间间隔内发生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操作系统的</a:t>
            </a:r>
            <a:r>
              <a:rPr lang="zh-CN" altLang="en-US" sz="2400" dirty="0">
                <a:solidFill>
                  <a:srgbClr val="00B050"/>
                </a:solidFill>
              </a:rPr>
              <a:t>并发性</a:t>
            </a:r>
            <a:r>
              <a:rPr lang="zh-CN" altLang="en-US" sz="2400" dirty="0"/>
              <a:t>是指操作系统中同时存在多个运行的程序。操作系统的并发性是通过分时来实现的。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内存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1CAC7E-63BC-3443-7E51-D7A965B3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96" y="2144966"/>
            <a:ext cx="4219124" cy="13447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16CBF8-2DD0-0F74-8495-E1208A027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4" t="8391" r="15095" b="7084"/>
          <a:stretch/>
        </p:blipFill>
        <p:spPr>
          <a:xfrm>
            <a:off x="589279" y="4815839"/>
            <a:ext cx="1209041" cy="197104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FF85E5-ED3C-9392-DC6A-40612661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513" y="5321257"/>
            <a:ext cx="3840813" cy="9906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43639DC-61EE-E447-AD92-51DEBB9AC6CB}"/>
              </a:ext>
            </a:extLst>
          </p:cNvPr>
          <p:cNvSpPr txBox="1"/>
          <p:nvPr/>
        </p:nvSpPr>
        <p:spPr>
          <a:xfrm>
            <a:off x="7548880" y="4287520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并行性</a:t>
            </a:r>
            <a:r>
              <a:rPr lang="zh-CN" altLang="en-US" sz="2000" dirty="0"/>
              <a:t>：是指系统具有同时进行运算</a:t>
            </a:r>
            <a:endParaRPr lang="en-US" altLang="zh-CN" sz="2000" dirty="0"/>
          </a:p>
          <a:p>
            <a:r>
              <a:rPr lang="zh-CN" altLang="en-US" sz="2000" dirty="0"/>
              <a:t>或操作的特性，同一时刻能够执行</a:t>
            </a:r>
            <a:endParaRPr lang="en-US" altLang="zh-CN" sz="2000" dirty="0"/>
          </a:p>
          <a:p>
            <a:r>
              <a:rPr lang="zh-CN" altLang="en-US" sz="2000" dirty="0"/>
              <a:t>多个任务</a:t>
            </a:r>
          </a:p>
        </p:txBody>
      </p:sp>
    </p:spTree>
    <p:extLst>
      <p:ext uri="{BB962C8B-B14F-4D97-AF65-F5344CB8AC3E}">
        <p14:creationId xmlns:p14="http://schemas.microsoft.com/office/powerpoint/2010/main" val="32161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C27810-EB3C-A552-3475-09C870767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98" y="719838"/>
            <a:ext cx="11748216" cy="5723491"/>
          </a:xfrm>
        </p:spPr>
      </p:pic>
    </p:spTree>
    <p:extLst>
      <p:ext uri="{BB962C8B-B14F-4D97-AF65-F5344CB8AC3E}">
        <p14:creationId xmlns:p14="http://schemas.microsoft.com/office/powerpoint/2010/main" val="3553974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181D69-6643-2F75-C3C3-77305F164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46" y="6001"/>
            <a:ext cx="9541663" cy="6851999"/>
          </a:xfrm>
        </p:spPr>
      </p:pic>
    </p:spTree>
    <p:extLst>
      <p:ext uri="{BB962C8B-B14F-4D97-AF65-F5344CB8AC3E}">
        <p14:creationId xmlns:p14="http://schemas.microsoft.com/office/powerpoint/2010/main" val="98809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4F984C-02E3-6756-6D41-E065CA55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9903" cy="5847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B2842F-1654-9225-5AB3-B6C58FB8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" t="21459" r="-121" b="976"/>
          <a:stretch/>
        </p:blipFill>
        <p:spPr>
          <a:xfrm>
            <a:off x="170296" y="5922334"/>
            <a:ext cx="9704346" cy="935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CF4808-B611-F0E9-871A-EAF6A67429AF}"/>
              </a:ext>
            </a:extLst>
          </p:cNvPr>
          <p:cNvSpPr txBox="1"/>
          <p:nvPr/>
        </p:nvSpPr>
        <p:spPr>
          <a:xfrm>
            <a:off x="5762846" y="2488018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boot</a:t>
            </a:r>
            <a:r>
              <a:rPr lang="zh-CN" altLang="en-US" sz="2000" dirty="0"/>
              <a:t>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08D9A-CD7A-1DB9-3592-0D62172438A3}"/>
              </a:ext>
            </a:extLst>
          </p:cNvPr>
          <p:cNvSpPr txBox="1"/>
          <p:nvPr/>
        </p:nvSpPr>
        <p:spPr>
          <a:xfrm>
            <a:off x="6485861" y="360443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MBR</a:t>
            </a:r>
            <a:r>
              <a:rPr lang="zh-CN" altLang="en-US" dirty="0"/>
              <a:t>标记了当前硬盘哪个分区有操作系统</a:t>
            </a:r>
          </a:p>
        </p:txBody>
      </p:sp>
    </p:spTree>
    <p:extLst>
      <p:ext uri="{BB962C8B-B14F-4D97-AF65-F5344CB8AC3E}">
        <p14:creationId xmlns:p14="http://schemas.microsoft.com/office/powerpoint/2010/main" val="1459216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AF81EFE-826B-203F-89E9-28CDB0290A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9" y="245342"/>
            <a:ext cx="9439276" cy="11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OM bios 的图像结果">
            <a:extLst>
              <a:ext uri="{FF2B5EF4-FFF2-40B4-BE49-F238E27FC236}">
                <a16:creationId xmlns:a16="http://schemas.microsoft.com/office/drawing/2014/main" id="{2FBE4AC0-510F-59AA-CC19-C646B8205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7" y="1535741"/>
            <a:ext cx="4057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查看源图像">
            <a:extLst>
              <a:ext uri="{FF2B5EF4-FFF2-40B4-BE49-F238E27FC236}">
                <a16:creationId xmlns:a16="http://schemas.microsoft.com/office/drawing/2014/main" id="{3ABD0F95-5B93-CB38-10D4-37934147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58" y="1648045"/>
            <a:ext cx="5368891" cy="34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8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查看源图像">
            <a:extLst>
              <a:ext uri="{FF2B5EF4-FFF2-40B4-BE49-F238E27FC236}">
                <a16:creationId xmlns:a16="http://schemas.microsoft.com/office/drawing/2014/main" id="{41F54990-6DBF-8120-FA3D-EF5274536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36" y="1318437"/>
            <a:ext cx="5586932" cy="36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查看源图像">
            <a:extLst>
              <a:ext uri="{FF2B5EF4-FFF2-40B4-BE49-F238E27FC236}">
                <a16:creationId xmlns:a16="http://schemas.microsoft.com/office/drawing/2014/main" id="{B9A6C192-4467-5ED3-8E7F-3401AB49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827"/>
            <a:ext cx="6189331" cy="49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57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153B8-1EBA-41F2-FA94-2DDF6B0A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虚拟机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自行看书，不再讲解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98211B6-F7FD-24D2-B03D-8A950931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573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2963-E7AD-82FA-CB5F-AC84BFB7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99" y="72584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1.OS</a:t>
            </a:r>
            <a:r>
              <a:rPr lang="zh-CN" altLang="en-US" dirty="0"/>
              <a:t>的作用可表现在哪几个方面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试说明推动多道批处理系统形成和发展的主要动力是什么</a:t>
            </a:r>
            <a:endParaRPr lang="en-US" altLang="zh-CN" dirty="0"/>
          </a:p>
          <a:p>
            <a:r>
              <a:rPr lang="en-US" altLang="zh-CN" dirty="0"/>
              <a:t>3.OS</a:t>
            </a:r>
            <a:r>
              <a:rPr lang="zh-CN" altLang="en-US" dirty="0"/>
              <a:t>有那几大特征？其最基本的特征是什么？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处理机管理有哪些主要功能？主要任务是什么？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内存管理有哪些主要功能？主要任务是什么？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设备管理有哪些主要功能？主要任务是什么？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文件管理有哪些主要功能？主要任务是什么？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是什么原因使操作系统具有异步性特征？</a:t>
            </a:r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为什么要引入实时操作系统</a:t>
            </a:r>
          </a:p>
        </p:txBody>
      </p:sp>
    </p:spTree>
    <p:extLst>
      <p:ext uri="{BB962C8B-B14F-4D97-AF65-F5344CB8AC3E}">
        <p14:creationId xmlns:p14="http://schemas.microsoft.com/office/powerpoint/2010/main" val="43381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520B3-C0B8-6525-1CA8-10172E7A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28" y="480918"/>
            <a:ext cx="10515600" cy="6377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作为用户与计算机硬件系统之间的接口：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处于用户与计算机硬件系统之间。用户通过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来使用计算机系统。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作为计算机系统资源的管理者：资源：处理机、存储器、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I/O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设备以及文件（数据和程序）。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实现了对计算机资源的抽象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不断提高计算机资源利用率；方便用户；器件的不断更新换代；计算机体系结构的不断发展；不断提出新的应用要求。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并发性，共享性，虚拟性和异步性。最基本：并发性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，共享性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并行是指两个或多个时间在同一时刻发生。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并发是指两个或多个事件在同一时间间隔内发生。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共享：系统中的资源可供内存中多个并发执行的进程共同使用。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虚拟：通过某种技术将一个物理实体变为若干个逻辑上的对应物的功能。（时分复用技术和空分复用技术）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8319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F9F44-13E7-F1C8-0971-C1529AA0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6" y="5709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4.5.6.7.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5649D-6017-4870-74C4-4543399B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8" y="256796"/>
            <a:ext cx="8718926" cy="63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A5CC1-C5ED-CA4F-80FC-4208B2EE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8.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于内存中的每个进程，在何时能获得处理机运行，何时又因提出某种资源请求而暂停，以及进程以怎样的速度向前推进，每道程序总共需要多少时间才能完成等，都是不可预知的，进程是以人们不可预知的速度向前推进的，此即进程的异步性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D44285-7BE1-AC73-9C77-39098D698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" t="8949" r="-105" b="834"/>
          <a:stretch/>
        </p:blipFill>
        <p:spPr>
          <a:xfrm>
            <a:off x="1371563" y="3561907"/>
            <a:ext cx="10171675" cy="11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4726-60F8-155B-13FA-0D97E19B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共享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6A261E-2A9D-3923-6F24-A7E7C7E12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75" y="1174245"/>
            <a:ext cx="10448459" cy="8374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44B700-1D86-A13F-6FF8-366A32E8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09" y="2122093"/>
            <a:ext cx="8307729" cy="21857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90DD42-5F86-C162-A262-868DB0E83D6A}"/>
              </a:ext>
            </a:extLst>
          </p:cNvPr>
          <p:cNvSpPr txBox="1"/>
          <p:nvPr/>
        </p:nvSpPr>
        <p:spPr>
          <a:xfrm>
            <a:off x="9550400" y="23469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打印机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ADC6CB-5977-A418-E489-295CF3B537DD}"/>
              </a:ext>
            </a:extLst>
          </p:cNvPr>
          <p:cNvSpPr txBox="1"/>
          <p:nvPr/>
        </p:nvSpPr>
        <p:spPr>
          <a:xfrm>
            <a:off x="9519920" y="3627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磁盘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8C9BA5-EEEC-B704-6D80-8F086706C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2029"/>
            <a:ext cx="12192000" cy="13047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DFD1A4-F74B-17AE-F1E3-D8F06428CF6F}"/>
              </a:ext>
            </a:extLst>
          </p:cNvPr>
          <p:cNvSpPr txBox="1"/>
          <p:nvPr/>
        </p:nvSpPr>
        <p:spPr>
          <a:xfrm>
            <a:off x="4277032" y="435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最基本的特征</a:t>
            </a:r>
          </a:p>
        </p:txBody>
      </p:sp>
    </p:spTree>
    <p:extLst>
      <p:ext uri="{BB962C8B-B14F-4D97-AF65-F5344CB8AC3E}">
        <p14:creationId xmlns:p14="http://schemas.microsoft.com/office/powerpoint/2010/main" val="192575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C058A-B6B6-B160-AC08-7010D9BE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1" y="225276"/>
            <a:ext cx="10515600" cy="1325563"/>
          </a:xfrm>
        </p:spPr>
        <p:txBody>
          <a:bodyPr/>
          <a:lstStyle/>
          <a:p>
            <a:r>
              <a:rPr lang="zh-CN" altLang="en-US" dirty="0"/>
              <a:t>虚拟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D6FB15-D78E-8C61-6E99-6D6347443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836" y="1642744"/>
            <a:ext cx="9902143" cy="5055389"/>
          </a:xfrm>
        </p:spPr>
      </p:pic>
    </p:spTree>
    <p:extLst>
      <p:ext uri="{BB962C8B-B14F-4D97-AF65-F5344CB8AC3E}">
        <p14:creationId xmlns:p14="http://schemas.microsoft.com/office/powerpoint/2010/main" val="155124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078FF1-151C-849D-90D7-578A404E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26" y="725643"/>
            <a:ext cx="11103135" cy="313165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C9B3BA-D875-3197-CB72-7509C8C44212}"/>
              </a:ext>
            </a:extLst>
          </p:cNvPr>
          <p:cNvSpPr txBox="1"/>
          <p:nvPr/>
        </p:nvSpPr>
        <p:spPr>
          <a:xfrm>
            <a:off x="745183" y="4450080"/>
            <a:ext cx="10341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由于资源等因素的限制，使进程的执行通常不是一贯到底，而是走走停停，</a:t>
            </a:r>
            <a:endParaRPr lang="en-US" altLang="zh-CN" sz="2400" dirty="0"/>
          </a:p>
          <a:p>
            <a:r>
              <a:rPr lang="zh-CN" altLang="en-US" sz="2400" dirty="0"/>
              <a:t>已不可预知的速度向前推进，这就是进程的</a:t>
            </a:r>
            <a:r>
              <a:rPr lang="zh-CN" altLang="en-US" sz="2400" dirty="0">
                <a:solidFill>
                  <a:srgbClr val="FF0000"/>
                </a:solidFill>
              </a:rPr>
              <a:t>异步性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9177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FE993-B3B4-17D2-36A5-E0F4BD6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操作系统的目标与功能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44964C-3500-8C71-9DC3-61A3B1EB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06" y="1605793"/>
            <a:ext cx="11118324" cy="1254013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B4D87-06F4-C0D8-99C4-16A1A9CC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9" y="3981827"/>
            <a:ext cx="9381033" cy="1409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C7F4DD-402D-264E-680F-E2D43A4D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12" y="5407629"/>
            <a:ext cx="9403895" cy="7163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0DEDE07-7473-0A23-9644-C884759C0DD5}"/>
              </a:ext>
            </a:extLst>
          </p:cNvPr>
          <p:cNvSpPr txBox="1"/>
          <p:nvPr/>
        </p:nvSpPr>
        <p:spPr>
          <a:xfrm>
            <a:off x="3302000" y="428752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处理机管理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30E0778-AE2C-98C2-3BD8-B7E741305BE8}"/>
              </a:ext>
            </a:extLst>
          </p:cNvPr>
          <p:cNvCxnSpPr/>
          <p:nvPr/>
        </p:nvCxnSpPr>
        <p:spPr>
          <a:xfrm>
            <a:off x="7550092" y="5402510"/>
            <a:ext cx="2449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47A443D-893E-AFF0-1FD3-A368E8718DC9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789964" y="5747857"/>
            <a:ext cx="9306943" cy="17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516285-0582-7E1D-3974-B7A3173C3C39}"/>
              </a:ext>
            </a:extLst>
          </p:cNvPr>
          <p:cNvCxnSpPr>
            <a:cxnSpLocks/>
          </p:cNvCxnSpPr>
          <p:nvPr/>
        </p:nvCxnSpPr>
        <p:spPr>
          <a:xfrm>
            <a:off x="791362" y="6076426"/>
            <a:ext cx="62470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AD70CB-C8FB-035D-B51C-5F3151F0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" y="1523868"/>
            <a:ext cx="11571420" cy="36983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BDC9F1-C083-2CC0-1830-2C1723B72578}"/>
              </a:ext>
            </a:extLst>
          </p:cNvPr>
          <p:cNvSpPr txBox="1"/>
          <p:nvPr/>
        </p:nvSpPr>
        <p:spPr>
          <a:xfrm>
            <a:off x="3495040" y="14224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存储器管理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67508E-DE62-C555-5EF2-DFCF28CF56FC}"/>
              </a:ext>
            </a:extLst>
          </p:cNvPr>
          <p:cNvSpPr txBox="1"/>
          <p:nvPr/>
        </p:nvSpPr>
        <p:spPr>
          <a:xfrm>
            <a:off x="3515360" y="2783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文件管理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562C5A-BEC7-B540-23AA-9237FB05F291}"/>
              </a:ext>
            </a:extLst>
          </p:cNvPr>
          <p:cNvSpPr txBox="1"/>
          <p:nvPr/>
        </p:nvSpPr>
        <p:spPr>
          <a:xfrm>
            <a:off x="3556000" y="39522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设备管理</a:t>
            </a:r>
          </a:p>
        </p:txBody>
      </p:sp>
    </p:spTree>
    <p:extLst>
      <p:ext uri="{BB962C8B-B14F-4D97-AF65-F5344CB8AC3E}">
        <p14:creationId xmlns:p14="http://schemas.microsoft.com/office/powerpoint/2010/main" val="357218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922</Words>
  <Application>Microsoft Office PowerPoint</Application>
  <PresentationFormat>宽屏</PresentationFormat>
  <Paragraphs>106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-apple-system</vt:lpstr>
      <vt:lpstr>MicrosoftYaHei</vt:lpstr>
      <vt:lpstr>等线</vt:lpstr>
      <vt:lpstr>等线 Light</vt:lpstr>
      <vt:lpstr>Arial</vt:lpstr>
      <vt:lpstr>Office 主题​​</vt:lpstr>
      <vt:lpstr>计算机系统概述</vt:lpstr>
      <vt:lpstr>PowerPoint 演示文稿</vt:lpstr>
      <vt:lpstr>什么是操作系统</vt:lpstr>
      <vt:lpstr>操作系统的四大特征（特性） 并发 共享 虚拟 异步 </vt:lpstr>
      <vt:lpstr>共享</vt:lpstr>
      <vt:lpstr>虚拟</vt:lpstr>
      <vt:lpstr>PowerPoint 演示文稿</vt:lpstr>
      <vt:lpstr>操作系统的目标与功能</vt:lpstr>
      <vt:lpstr>PowerPoint 演示文稿</vt:lpstr>
      <vt:lpstr>PowerPoint 演示文稿</vt:lpstr>
      <vt:lpstr>真题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</vt:lpstr>
      <vt:lpstr>PowerPoint 演示文稿</vt:lpstr>
      <vt:lpstr>PowerPoint 演示文稿</vt:lpstr>
      <vt:lpstr>PowerPoint 演示文稿</vt:lpstr>
      <vt:lpstr>PowerPoint 演示文稿</vt:lpstr>
      <vt:lpstr>系统调用sbrk函数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中断和异常</vt:lpstr>
      <vt:lpstr>中断和异常的定义</vt:lpstr>
      <vt:lpstr>PowerPoint 演示文稿</vt:lpstr>
      <vt:lpstr>PowerPoint 演示文稿</vt:lpstr>
      <vt:lpstr>PowerPoint 演示文稿</vt:lpstr>
      <vt:lpstr>2018真题</vt:lpstr>
      <vt:lpstr>系统调用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计算机系统概述</dc:title>
  <dc:creator>晚风吹行舟</dc:creator>
  <cp:lastModifiedBy>晚风吹行舟</cp:lastModifiedBy>
  <cp:revision>296</cp:revision>
  <dcterms:created xsi:type="dcterms:W3CDTF">2022-07-23T14:29:45Z</dcterms:created>
  <dcterms:modified xsi:type="dcterms:W3CDTF">2022-08-29T02:33:40Z</dcterms:modified>
</cp:coreProperties>
</file>